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1513" r:id="rId13"/>
    <p:sldId id="1512" r:id="rId1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DE7654B-317C-B964-86E0-D884D411D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DDF04-FF97-05D5-D537-D29AC122D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E5CB-D08C-4440-B61F-36AFB5D291F3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9B53D-5920-55ED-473C-ECCBD54EE9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64D294-5AD6-D23E-B327-0F52D4C4C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068BA-B195-44F6-9646-450EDCBA5F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47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2022/10/14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875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2425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2009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666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8853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52964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46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4699942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1.2 </a:t>
            </a:r>
            <a:r>
              <a:rPr kumimoji="0" lang="zh-CN" altLang="en-US" sz="2800" b="0" dirty="0"/>
              <a:t>全排列和对换</a:t>
            </a:r>
            <a:endParaRPr lang="zh-CN" altLang="en-US" sz="2800" b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/12</a:t>
            </a:r>
            <a:r>
              <a:rPr lang="zh-CN" altLang="en-US" sz="28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7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8.bin"/><Relationship Id="rId7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emf"/><Relationship Id="rId5" Type="http://schemas.openxmlformats.org/officeDocument/2006/relationships/hyperlink" Target="../&#32447;&#24615;&#20195;&#25968;&#27714;&#35299;&#27169;&#22411;/&#23545;&#25442;&#27169;&#22411;.pps" TargetMode="External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1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w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Relationship Id="rId9" Type="http://schemas.openxmlformats.org/officeDocument/2006/relationships/hyperlink" Target="../&#32447;&#24615;&#20195;&#25968;&#27714;&#35299;&#27169;&#22411;/&#27714;&#36870;&#24207;&#25968;&#27169;&#22411;.pp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4C778526-E9E0-2C21-DCA5-CB8FDCC0B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749300"/>
            <a:ext cx="800100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第二节  </a:t>
            </a:r>
            <a:r>
              <a:rPr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全排列和对换</a:t>
            </a:r>
            <a:endParaRPr lang="zh-CN" altLang="en-US" sz="4000" dirty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2051" name="Text Box 3">
            <a:hlinkClick r:id="rId2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D9ABDC9-FF4C-58A4-0D62-E012755F4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3824288"/>
            <a:ext cx="1381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全排列</a:t>
            </a:r>
          </a:p>
        </p:txBody>
      </p:sp>
      <p:sp>
        <p:nvSpPr>
          <p:cNvPr id="2052" name="Text Box 4">
            <a:hlinkClick r:id="rId3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FCE3E39-7A69-12AC-6C9D-8306B9B18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4702175"/>
            <a:ext cx="13049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逆序数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703A50B3-8229-387F-45C2-99AF08C6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43350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67316FB-57C9-9EAF-1C5C-9711AF93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21238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7">
            <a:hlinkClick r:id="rId5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069F089-84B0-F9D7-BD40-73579158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2924175"/>
            <a:ext cx="1000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引例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5D4F3BD-3F20-3749-20ED-65736714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3238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Text Box 9">
            <a:extLst>
              <a:ext uri="{FF2B5EF4-FFF2-40B4-BE49-F238E27FC236}">
                <a16:creationId xmlns:a16="http://schemas.microsoft.com/office/drawing/2014/main" id="{E2E86DAF-CF5F-4DE8-74E4-CA80BAA41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862138"/>
            <a:ext cx="2362200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2058" name="Text Box 10">
            <a:hlinkClick r:id="rId6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298372-37F7-E11F-0267-5A50F6621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5567363"/>
            <a:ext cx="13049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对换</a:t>
            </a:r>
          </a:p>
        </p:txBody>
      </p:sp>
      <p:pic>
        <p:nvPicPr>
          <p:cNvPr id="3083" name="Picture 11">
            <a:extLst>
              <a:ext uri="{FF2B5EF4-FFF2-40B4-BE49-F238E27FC236}">
                <a16:creationId xmlns:a16="http://schemas.microsoft.com/office/drawing/2014/main" id="{69D8DA50-38A8-4879-DFAD-1D335ABC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86425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64E9ED0C-9BDF-FA31-BC85-FDAEDB180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660400"/>
            <a:ext cx="6696075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对换改变排列的奇偶性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</a:t>
            </a:r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1F67826-2CED-F0CA-4A45-B4A3B0B6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23907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EBE5372E-5F4B-3198-B1A8-EC3EA939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23907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9" name="Object 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703B6E8-1896-C384-3307-EBDAC5D010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2286000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30771" imgH="3396846" progId="PowerPoint.Show.8">
                  <p:embed/>
                </p:oleObj>
              </mc:Choice>
              <mc:Fallback>
                <p:oleObj name="演示文稿" r:id="rId3" imgW="4530771" imgH="3396846" progId="PowerPoint.Show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500" t="11111" r="73334" b="82222"/>
                      <a:stretch>
                        <a:fillRect/>
                      </a:stretch>
                    </p:blipFill>
                    <p:spPr bwMode="auto">
                      <a:xfrm>
                        <a:off x="857250" y="2286000"/>
                        <a:ext cx="838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3321" name="Rectangle 9">
            <a:hlinkClick r:id="rId5" action="ppaction://hlinkpres?slideindex=1&amp;slidetitle=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7982EFF-D39E-B0C0-F8F5-DFCE88683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1400175"/>
            <a:ext cx="1981200" cy="579438"/>
          </a:xfrm>
          <a:prstGeom prst="rect">
            <a:avLst/>
          </a:prstGeom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对换模型</a:t>
            </a: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387DDB7E-FAE1-765F-56E6-21485534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58115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3" name="Object 1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5788EAE-310D-1CFE-CCE7-D807E46B9A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8875" y="2286000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6" imgW="4530771" imgH="3396846" progId="PowerPoint.Show.8">
                  <p:embed/>
                </p:oleObj>
              </mc:Choice>
              <mc:Fallback>
                <p:oleObj name="演示文稿" r:id="rId6" imgW="4530771" imgH="3396846" progId="PowerPoint.Show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500" t="11111" r="73334" b="82222"/>
                      <a:stretch>
                        <a:fillRect/>
                      </a:stretch>
                    </p:blipFill>
                    <p:spPr bwMode="auto">
                      <a:xfrm>
                        <a:off x="2428875" y="2286000"/>
                        <a:ext cx="838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Rectangle 14">
            <a:extLst>
              <a:ext uri="{FF2B5EF4-FFF2-40B4-BE49-F238E27FC236}">
                <a16:creationId xmlns:a16="http://schemas.microsoft.com/office/drawing/2014/main" id="{06B5F856-D9DB-F6F9-31D8-01257101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994025"/>
            <a:ext cx="836295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奇排列对换成标准排列的对换次数为奇数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，偶</a:t>
            </a:r>
          </a:p>
        </p:txBody>
      </p:sp>
      <p:sp>
        <p:nvSpPr>
          <p:cNvPr id="13327" name="Rectangle 15">
            <a:extLst>
              <a:ext uri="{FF2B5EF4-FFF2-40B4-BE49-F238E27FC236}">
                <a16:creationId xmlns:a16="http://schemas.microsoft.com/office/drawing/2014/main" id="{51153F63-1A64-F72F-9DC0-5B97F055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743325"/>
            <a:ext cx="712787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排列对换成标准排列的对换次数为偶数．</a:t>
            </a:r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5AE9DAC5-6F79-0B84-BF21-3C948FFA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6513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Picture 17">
            <a:extLst>
              <a:ext uri="{FF2B5EF4-FFF2-40B4-BE49-F238E27FC236}">
                <a16:creationId xmlns:a16="http://schemas.microsoft.com/office/drawing/2014/main" id="{1E987920-7D60-F372-24B0-A2511BC7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6513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30" name="Object 1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F0870F6-01BF-45B3-F926-28B163D58D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508500"/>
          <a:ext cx="865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8" imgW="4530771" imgH="3396846" progId="PowerPoint.Show.8">
                  <p:embed/>
                </p:oleObj>
              </mc:Choice>
              <mc:Fallback>
                <p:oleObj name="演示文稿" r:id="rId8" imgW="4530771" imgH="3396846" progId="PowerPoint.Show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33179" r="81493" b="59459"/>
                      <a:stretch>
                        <a:fillRect/>
                      </a:stretch>
                    </p:blipFill>
                    <p:spPr bwMode="auto">
                      <a:xfrm>
                        <a:off x="827088" y="4508500"/>
                        <a:ext cx="865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" name="Object 2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AE1FAB-D97E-6243-A1D6-8AEE92B16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2850" y="4508500"/>
          <a:ext cx="8651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10" imgW="4530771" imgH="3396846" progId="PowerPoint.Show.8">
                  <p:embed/>
                </p:oleObj>
              </mc:Choice>
              <mc:Fallback>
                <p:oleObj name="演示文稿" r:id="rId10" imgW="4530771" imgH="3396846" progId="PowerPoint.Show.8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33179" r="81493" b="59459"/>
                      <a:stretch>
                        <a:fillRect/>
                      </a:stretch>
                    </p:blipFill>
                    <p:spPr bwMode="auto">
                      <a:xfrm>
                        <a:off x="2482850" y="4508500"/>
                        <a:ext cx="8651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 autoUpdateAnimBg="0"/>
      <p:bldP spid="13321" grpId="0" animBg="1" autoUpdateAnimBg="0"/>
      <p:bldP spid="13326" grpId="0" build="p" autoUpdateAnimBg="0"/>
      <p:bldP spid="1332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345823-A481-E5E3-0CFD-86A27FA3F60B}"/>
              </a:ext>
            </a:extLst>
          </p:cNvPr>
          <p:cNvSpPr txBox="1"/>
          <p:nvPr/>
        </p:nvSpPr>
        <p:spPr>
          <a:xfrm>
            <a:off x="395536" y="692696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en-US" altLang="zh-CN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18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1800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对换改变排列的奇偶性</a:t>
            </a:r>
            <a:r>
              <a:rPr lang="zh-CN" altLang="en-US" sz="18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4FE00E-68D6-87EE-B67F-40842EDC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640960" cy="3000177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DC7CD6DF-D615-3995-95BB-99691ABC5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293096"/>
            <a:ext cx="8748464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 sz="18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1800" u="sng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奇排列对换成标准排列的对换次数为奇数</a:t>
            </a:r>
            <a:r>
              <a:rPr lang="zh-CN" altLang="en-US" sz="18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，偶排列对换成标准排列的对换次数为偶数．</a:t>
            </a:r>
          </a:p>
          <a:p>
            <a:pPr eaLnBrk="1" hangingPunct="1">
              <a:defRPr/>
            </a:pPr>
            <a:endParaRPr lang="zh-CN" altLang="en-US" sz="18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42470-7688-0641-ADA0-20589111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5384601"/>
            <a:ext cx="8634747" cy="7086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C9136A-82DD-34B3-3C37-7D702DA87452}"/>
              </a:ext>
            </a:extLst>
          </p:cNvPr>
          <p:cNvSpPr txBox="1"/>
          <p:nvPr/>
        </p:nvSpPr>
        <p:spPr>
          <a:xfrm>
            <a:off x="414233" y="495212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可以用反证法证明。</a:t>
            </a:r>
          </a:p>
        </p:txBody>
      </p:sp>
    </p:spTree>
    <p:extLst>
      <p:ext uri="{BB962C8B-B14F-4D97-AF65-F5344CB8AC3E}">
        <p14:creationId xmlns:p14="http://schemas.microsoft.com/office/powerpoint/2010/main" val="409479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2FC3F9-6DDD-77F6-FB76-E82F4A21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375"/>
            <a:ext cx="7848600" cy="495401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</a:rPr>
              <a:t>参考资料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E207B-27E8-4D2A-25E3-7CFA26B1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2" y="1644191"/>
            <a:ext cx="7729726" cy="37255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7FAA0E-4DAD-CC66-6286-879D919B0D70}"/>
              </a:ext>
            </a:extLst>
          </p:cNvPr>
          <p:cNvSpPr txBox="1"/>
          <p:nvPr/>
        </p:nvSpPr>
        <p:spPr>
          <a:xfrm>
            <a:off x="643880" y="5540514"/>
            <a:ext cx="82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https://www.icourse163.org/course/TONGJI-481001?tid=1001883032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5641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E660020-8159-F9B6-9FBC-419EF9F43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765175"/>
            <a:ext cx="25908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一、引例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29B821-F848-2B04-C192-C568FC8D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1597025"/>
            <a:ext cx="1414463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引例</a:t>
            </a:r>
          </a:p>
        </p:txBody>
      </p:sp>
      <p:sp>
        <p:nvSpPr>
          <p:cNvPr id="4100" name="Text Box 5">
            <a:extLst>
              <a:ext uri="{FF2B5EF4-FFF2-40B4-BE49-F238E27FC236}">
                <a16:creationId xmlns:a16="http://schemas.microsoft.com/office/drawing/2014/main" id="{AC02ECCB-B13F-4B19-8F80-B048F0057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1674813"/>
            <a:ext cx="7367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用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三个数字可以组成多少个没有重复</a:t>
            </a:r>
          </a:p>
        </p:txBody>
      </p:sp>
      <p:sp>
        <p:nvSpPr>
          <p:cNvPr id="4101" name="Text Box 6">
            <a:extLst>
              <a:ext uri="{FF2B5EF4-FFF2-40B4-BE49-F238E27FC236}">
                <a16:creationId xmlns:a16="http://schemas.microsoft.com/office/drawing/2014/main" id="{C3D1AF80-6817-EF58-5D6E-76CB0F5B2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293938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数字的三位数？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CC49A877-F6B8-1778-7B27-5E6B3044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06738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9">
            <a:extLst>
              <a:ext uri="{FF2B5EF4-FFF2-40B4-BE49-F238E27FC236}">
                <a16:creationId xmlns:a16="http://schemas.microsoft.com/office/drawing/2014/main" id="{7878C55C-6454-A3CF-F32C-5F7E0645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630613"/>
            <a:ext cx="8362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在数学中，把考察的对象，例如引例中的数字 </a:t>
            </a:r>
            <a:r>
              <a:rPr lang="en-US" altLang="zh-CN"/>
              <a:t>1</a:t>
            </a:r>
            <a:r>
              <a:rPr lang="zh-CN" altLang="en-US"/>
              <a:t>，</a:t>
            </a: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7164F379-52A7-E425-3B5A-16E1A4F1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222750"/>
            <a:ext cx="32766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叫做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元素</a:t>
            </a:r>
            <a:r>
              <a:rPr lang="en-US" altLang="zh-CN"/>
              <a:t>.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ADBFCA1-A396-3EC6-DE57-146F861D2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4268788"/>
            <a:ext cx="650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上述问题就是：把三个不同的元素排成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351FE17A-7DA3-B4D2-F267-EFD887DD2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926013"/>
            <a:ext cx="640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一列，共有几种不同的排法</a:t>
            </a:r>
            <a:r>
              <a:rPr lang="en-US" altLang="zh-CN"/>
              <a:t>.</a:t>
            </a:r>
          </a:p>
        </p:txBody>
      </p:sp>
      <p:graphicFrame>
        <p:nvGraphicFramePr>
          <p:cNvPr id="4107" name="Object 13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512D150-FCF7-5915-F495-D1B669E11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898775"/>
          <a:ext cx="5048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72139" imgH="3429123" progId="PowerPoint.Show.8">
                  <p:embed/>
                </p:oleObj>
              </mc:Choice>
              <mc:Fallback>
                <p:oleObj name="演示文稿" r:id="rId3" imgW="4572139" imgH="3429123" progId="PowerPoint.Show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26881" r="85434" b="64714"/>
                      <a:stretch>
                        <a:fillRect/>
                      </a:stretch>
                    </p:blipFill>
                    <p:spPr bwMode="auto">
                      <a:xfrm>
                        <a:off x="827088" y="2898775"/>
                        <a:ext cx="5048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 autoUpdateAnimBg="0"/>
      <p:bldP spid="1034" grpId="0" build="p" autoUpdateAnimBg="0" advAuto="0"/>
      <p:bldP spid="1035" grpId="0" build="p" autoUpdateAnimBg="0"/>
      <p:bldP spid="1036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01B1529-6425-C330-BD76-4CDFF10A7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682625"/>
            <a:ext cx="28194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二、全排列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FD7CEB28-A9D3-F12C-A58F-9D73CF293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581150"/>
            <a:ext cx="803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对于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个不同的元素，也可以提出类似的问题：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79209508-6A5B-F774-FA44-5A44CBACB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266950"/>
            <a:ext cx="90360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把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个不同的元素排成一列，共有几种不同的排法？</a:t>
            </a: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4183C48C-3837-0A19-AA34-540606368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962275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先给出全排列的定义</a:t>
            </a:r>
            <a:r>
              <a:rPr lang="en-US" altLang="zh-CN"/>
              <a:t>.</a:t>
            </a:r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01A23DA-AC07-B39E-348E-EECFAA08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3578225"/>
            <a:ext cx="1343025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定义</a:t>
            </a: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DB4684F9-1B57-25CC-F3C0-C0B962FCA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3663950"/>
            <a:ext cx="7380287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把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个不同的元素排成一列，叫做这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个元素</a:t>
            </a:r>
          </a:p>
        </p:txBody>
      </p:sp>
      <p:sp>
        <p:nvSpPr>
          <p:cNvPr id="4106" name="Text Box 10">
            <a:extLst>
              <a:ext uri="{FF2B5EF4-FFF2-40B4-BE49-F238E27FC236}">
                <a16:creationId xmlns:a16="http://schemas.microsoft.com/office/drawing/2014/main" id="{53B84C9D-72EB-7AE1-F23B-CBBE0E352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257675"/>
            <a:ext cx="60960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全排列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（也简称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排列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026F2080-6263-75D6-70B1-4C249BD02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933950"/>
            <a:ext cx="7967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个不同元素的所有排列的种数，通常用 </a:t>
            </a:r>
            <a:r>
              <a:rPr lang="en-US" altLang="zh-CN" b="0" i="1"/>
              <a:t>P</a:t>
            </a:r>
            <a:r>
              <a:rPr lang="en-US" altLang="zh-CN" b="0" i="1" baseline="-25000"/>
              <a:t>n </a:t>
            </a:r>
            <a:r>
              <a:rPr lang="zh-CN" altLang="en-US"/>
              <a:t>表示</a:t>
            </a:r>
            <a:r>
              <a:rPr lang="en-US" altLang="zh-CN"/>
              <a:t>.</a:t>
            </a: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897E18F2-7EA4-814E-438F-ACC17E9BF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5540375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由</a:t>
            </a:r>
          </a:p>
        </p:txBody>
      </p:sp>
      <p:pic>
        <p:nvPicPr>
          <p:cNvPr id="4111" name="Picture 15">
            <a:extLst>
              <a:ext uri="{FF2B5EF4-FFF2-40B4-BE49-F238E27FC236}">
                <a16:creationId xmlns:a16="http://schemas.microsoft.com/office/drawing/2014/main" id="{3EF05B2B-26FF-ADE7-5FF9-637C3C2E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5670550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2" name="Text Box 16">
            <a:extLst>
              <a:ext uri="{FF2B5EF4-FFF2-40B4-BE49-F238E27FC236}">
                <a16:creationId xmlns:a16="http://schemas.microsoft.com/office/drawing/2014/main" id="{8EB789E8-D0EC-4CEA-28E4-F760C63F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988" y="5565775"/>
            <a:ext cx="495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的结果可知 </a:t>
            </a:r>
            <a:r>
              <a:rPr lang="en-US" altLang="zh-CN" b="0" i="1"/>
              <a:t>P</a:t>
            </a:r>
            <a:r>
              <a:rPr lang="en-US" altLang="zh-CN" baseline="-25000"/>
              <a:t>3 </a:t>
            </a:r>
            <a:r>
              <a:rPr lang="en-US" altLang="zh-CN"/>
              <a:t>= 3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 2 · 1 = 6.</a:t>
            </a:r>
          </a:p>
        </p:txBody>
      </p:sp>
      <p:graphicFrame>
        <p:nvGraphicFramePr>
          <p:cNvPr id="4117" name="Object 2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E3C33AC-E337-DA20-02BF-33E28A291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5516563"/>
          <a:ext cx="9366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72139" imgH="3429123" progId="PowerPoint.Show.8">
                  <p:embed/>
                </p:oleObj>
              </mc:Choice>
              <mc:Fallback>
                <p:oleObj name="演示文稿" r:id="rId3" imgW="4572139" imgH="3429123" progId="PowerPoint.Show.8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10072" r="80711" b="81523"/>
                      <a:stretch>
                        <a:fillRect/>
                      </a:stretch>
                    </p:blipFill>
                    <p:spPr bwMode="auto">
                      <a:xfrm>
                        <a:off x="1258888" y="5516563"/>
                        <a:ext cx="9366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8" name="Rectangle 22">
            <a:extLst>
              <a:ext uri="{FF2B5EF4-FFF2-40B4-BE49-F238E27FC236}">
                <a16:creationId xmlns:a16="http://schemas.microsoft.com/office/drawing/2014/main" id="{47B242DB-8E93-0C0B-B185-ACA16E2D3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225107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为此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  <p:bldP spid="4101" grpId="0" build="p" autoUpdateAnimBg="0"/>
      <p:bldP spid="4103" grpId="0" build="p" autoUpdateAnimBg="0"/>
      <p:bldP spid="4104" grpId="0" build="p" autoUpdateAnimBg="0"/>
      <p:bldP spid="4105" grpId="0" build="p" autoUpdateAnimBg="0"/>
      <p:bldP spid="4106" grpId="0" build="p" autoUpdateAnimBg="0" advAuto="0"/>
      <p:bldP spid="4107" grpId="0" build="p" autoUpdateAnimBg="0"/>
      <p:bldP spid="4109" grpId="0" build="p" autoUpdateAnimBg="0"/>
      <p:bldP spid="4112" grpId="0" build="p" autoUpdateAnimBg="0" advAuto="0"/>
      <p:bldP spid="41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74228BA-850C-E2ED-1DEA-BCF1D291A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760413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为了得出计算 </a:t>
            </a:r>
            <a:r>
              <a:rPr lang="en-US" altLang="zh-CN" b="0" i="1"/>
              <a:t>P</a:t>
            </a:r>
            <a:r>
              <a:rPr lang="en-US" altLang="zh-CN" b="0" i="1" baseline="-25000"/>
              <a:t>n</a:t>
            </a:r>
            <a:r>
              <a:rPr lang="en-US" altLang="zh-CN" i="1"/>
              <a:t> </a:t>
            </a:r>
            <a:r>
              <a:rPr lang="zh-CN" altLang="en-US"/>
              <a:t>的公式，可以仿照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BDEA70D-6E48-FF42-C952-2E4602F8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8667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>
            <a:extLst>
              <a:ext uri="{FF2B5EF4-FFF2-40B4-BE49-F238E27FC236}">
                <a16:creationId xmlns:a16="http://schemas.microsoft.com/office/drawing/2014/main" id="{F24A31B4-D01F-CA15-1D66-87E6E263A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370013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讨论：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B52CBDAE-8FBD-B180-C9C6-D52ED5A81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979613"/>
            <a:ext cx="8362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从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个元素中任取一个放在第一个位置上，有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种</a:t>
            </a:r>
          </a:p>
        </p:txBody>
      </p:sp>
      <p:sp>
        <p:nvSpPr>
          <p:cNvPr id="5127" name="Text Box 7">
            <a:extLst>
              <a:ext uri="{FF2B5EF4-FFF2-40B4-BE49-F238E27FC236}">
                <a16:creationId xmlns:a16="http://schemas.microsoft.com/office/drawing/2014/main" id="{CC134CC3-5057-0A93-39BA-8A57FD28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589213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取法；</a:t>
            </a:r>
          </a:p>
        </p:txBody>
      </p:sp>
      <p:sp>
        <p:nvSpPr>
          <p:cNvPr id="5128" name="Text Box 8">
            <a:extLst>
              <a:ext uri="{FF2B5EF4-FFF2-40B4-BE49-F238E27FC236}">
                <a16:creationId xmlns:a16="http://schemas.microsoft.com/office/drawing/2014/main" id="{68FEC2B5-7CBA-E365-E903-61A3C292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213100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从剩下的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en-US" altLang="zh-CN" b="0"/>
              <a:t>– 1</a:t>
            </a:r>
            <a:r>
              <a:rPr lang="en-US" altLang="zh-CN"/>
              <a:t> </a:t>
            </a:r>
            <a:r>
              <a:rPr lang="zh-CN" altLang="en-US"/>
              <a:t>个元素中任取一个放在第二个位置</a:t>
            </a:r>
          </a:p>
        </p:txBody>
      </p:sp>
      <p:sp>
        <p:nvSpPr>
          <p:cNvPr id="5129" name="Rectangle 9">
            <a:extLst>
              <a:ext uri="{FF2B5EF4-FFF2-40B4-BE49-F238E27FC236}">
                <a16:creationId xmlns:a16="http://schemas.microsoft.com/office/drawing/2014/main" id="{EBAB2B18-8B4E-4633-A1E3-42B5ACCD3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844925"/>
            <a:ext cx="487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上，有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en-US" altLang="zh-CN" b="0"/>
              <a:t>– 1</a:t>
            </a:r>
            <a:r>
              <a:rPr lang="en-US" altLang="zh-CN"/>
              <a:t> </a:t>
            </a:r>
            <a:r>
              <a:rPr lang="zh-CN" altLang="en-US"/>
              <a:t>种取法；</a:t>
            </a:r>
          </a:p>
        </p:txBody>
      </p:sp>
      <p:sp>
        <p:nvSpPr>
          <p:cNvPr id="5130" name="Text Box 10">
            <a:extLst>
              <a:ext uri="{FF2B5EF4-FFF2-40B4-BE49-F238E27FC236}">
                <a16:creationId xmlns:a16="http://schemas.microsoft.com/office/drawing/2014/main" id="{3A248F71-85B6-BE6F-EBB2-12D72F848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473575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这样继续下去，直到最后只剩下一个元素放在第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</a:p>
        </p:txBody>
      </p:sp>
      <p:sp>
        <p:nvSpPr>
          <p:cNvPr id="5131" name="Text Box 11">
            <a:extLst>
              <a:ext uri="{FF2B5EF4-FFF2-40B4-BE49-F238E27FC236}">
                <a16:creationId xmlns:a16="http://schemas.microsoft.com/office/drawing/2014/main" id="{BEC56266-5742-853A-FB38-745494140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126038"/>
            <a:ext cx="541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个位置上，只有 </a:t>
            </a:r>
            <a:r>
              <a:rPr lang="en-US" altLang="zh-CN" b="0"/>
              <a:t>1</a:t>
            </a:r>
            <a:r>
              <a:rPr lang="en-US" altLang="zh-CN"/>
              <a:t> </a:t>
            </a:r>
            <a:r>
              <a:rPr lang="zh-CN" altLang="en-US"/>
              <a:t>种取法</a:t>
            </a:r>
            <a:r>
              <a:rPr lang="en-US" altLang="zh-CN"/>
              <a:t>.</a:t>
            </a:r>
          </a:p>
        </p:txBody>
      </p:sp>
      <p:sp>
        <p:nvSpPr>
          <p:cNvPr id="5132" name="Text Box 12">
            <a:extLst>
              <a:ext uri="{FF2B5EF4-FFF2-40B4-BE49-F238E27FC236}">
                <a16:creationId xmlns:a16="http://schemas.microsoft.com/office/drawing/2014/main" id="{8464FB27-BA06-073A-0DCF-775A4F350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102225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于是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C3F847A-5089-7F14-AF6D-C8F151D98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789613"/>
            <a:ext cx="541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0" i="1"/>
              <a:t>P</a:t>
            </a:r>
            <a:r>
              <a:rPr lang="en-US" altLang="zh-CN" b="0" i="1" baseline="-25000"/>
              <a:t>n</a:t>
            </a:r>
            <a:r>
              <a:rPr lang="en-US" altLang="zh-CN" baseline="-25000"/>
              <a:t> </a:t>
            </a:r>
            <a:r>
              <a:rPr lang="en-US" altLang="zh-CN"/>
              <a:t>=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•</a:t>
            </a:r>
            <a:r>
              <a:rPr lang="en-US" altLang="zh-CN"/>
              <a:t> (</a:t>
            </a:r>
            <a:r>
              <a:rPr lang="en-US" altLang="zh-CN" b="0" i="1"/>
              <a:t>n</a:t>
            </a:r>
            <a:r>
              <a:rPr lang="en-US" altLang="zh-CN"/>
              <a:t> – 1) </a:t>
            </a:r>
            <a:r>
              <a:rPr lang="en-US" altLang="zh-CN">
                <a:ea typeface="宋体" panose="02010600030101010101" pitchFamily="2" charset="-122"/>
                <a:sym typeface="Wingdings 2" panose="05020102010507070707" pitchFamily="18" charset="2"/>
              </a:rPr>
              <a:t>•</a:t>
            </a:r>
            <a:r>
              <a:rPr lang="en-US" altLang="zh-CN"/>
              <a:t> </a:t>
            </a:r>
            <a:r>
              <a:rPr lang="en-US" altLang="zh-CN">
                <a:ea typeface="宋体" panose="02010600030101010101" pitchFamily="2" charset="-122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ea typeface="宋体" panose="02010600030101010101" pitchFamily="2" charset="-122"/>
                <a:sym typeface="Wingdings 2" panose="05020102010507070707" pitchFamily="18" charset="2"/>
              </a:rPr>
              <a:t>•</a:t>
            </a:r>
            <a:r>
              <a:rPr lang="en-US" altLang="zh-CN"/>
              <a:t> 3 </a:t>
            </a:r>
            <a:r>
              <a:rPr lang="en-US" altLang="zh-CN">
                <a:ea typeface="宋体" panose="02010600030101010101" pitchFamily="2" charset="-122"/>
                <a:sym typeface="Wingdings 2" panose="05020102010507070707" pitchFamily="18" charset="2"/>
              </a:rPr>
              <a:t>•</a:t>
            </a:r>
            <a:r>
              <a:rPr lang="en-US" altLang="zh-CN">
                <a:ea typeface="宋体" panose="02010600030101010101" pitchFamily="2" charset="-122"/>
              </a:rPr>
              <a:t> 2 </a:t>
            </a:r>
            <a:r>
              <a:rPr lang="en-US" altLang="zh-CN">
                <a:ea typeface="宋体" panose="02010600030101010101" pitchFamily="2" charset="-122"/>
                <a:sym typeface="Wingdings 2" panose="05020102010507070707" pitchFamily="18" charset="2"/>
              </a:rPr>
              <a:t>•</a:t>
            </a:r>
            <a:r>
              <a:rPr lang="en-US" altLang="zh-CN">
                <a:ea typeface="宋体" panose="02010600030101010101" pitchFamily="2" charset="-122"/>
              </a:rPr>
              <a:t> 1 = </a:t>
            </a:r>
            <a:r>
              <a:rPr lang="en-US" altLang="zh-CN" b="0" i="1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! .</a:t>
            </a:r>
          </a:p>
        </p:txBody>
      </p:sp>
      <p:sp>
        <p:nvSpPr>
          <p:cNvPr id="5137" name="Rectangle 17">
            <a:extLst>
              <a:ext uri="{FF2B5EF4-FFF2-40B4-BE49-F238E27FC236}">
                <a16:creationId xmlns:a16="http://schemas.microsoft.com/office/drawing/2014/main" id="{9B3DA19F-3569-52DC-3F8E-6B8610265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73977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进行</a:t>
            </a:r>
          </a:p>
        </p:txBody>
      </p:sp>
      <p:graphicFrame>
        <p:nvGraphicFramePr>
          <p:cNvPr id="5138" name="Object 1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D9C0B52-F191-4CE0-CCD4-756D42484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9525" y="717550"/>
          <a:ext cx="9366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72139" imgH="3429123" progId="PowerPoint.Show.8">
                  <p:embed/>
                </p:oleObj>
              </mc:Choice>
              <mc:Fallback>
                <p:oleObj name="演示文稿" r:id="rId3" imgW="4572139" imgH="3429123" progId="PowerPoint.Show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10072" r="80711" b="81523"/>
                      <a:stretch>
                        <a:fillRect/>
                      </a:stretch>
                    </p:blipFill>
                    <p:spPr bwMode="auto">
                      <a:xfrm>
                        <a:off x="6359525" y="717550"/>
                        <a:ext cx="9366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 autoUpdateAnimBg="0"/>
      <p:bldP spid="5125" grpId="0" build="p" autoUpdateAnimBg="0" advAuto="0"/>
      <p:bldP spid="5126" grpId="0" build="p" autoUpdateAnimBg="0"/>
      <p:bldP spid="5127" grpId="0" build="p" autoUpdateAnimBg="0" advAuto="0"/>
      <p:bldP spid="5128" grpId="0" build="p" autoUpdateAnimBg="0"/>
      <p:bldP spid="5129" grpId="0" build="p" autoUpdateAnimBg="0" advAuto="0"/>
      <p:bldP spid="5130" grpId="0" build="p" autoUpdateAnimBg="0"/>
      <p:bldP spid="5131" grpId="0" build="p" autoUpdateAnimBg="0" advAuto="0"/>
      <p:bldP spid="5132" grpId="0" build="p" autoUpdateAnimBg="0"/>
      <p:bldP spid="5133" grpId="0" build="p" autoUpdateAnimBg="0" advAuto="0"/>
      <p:bldP spid="51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33A9248-4DC2-7E77-F695-35FE5ED38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741363"/>
            <a:ext cx="44958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三、排列的逆序数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9F07600-413B-8C93-D6C5-80C2C94AC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286000"/>
            <a:ext cx="11430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D0E84834-01CE-561F-3F84-220ABE290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362200"/>
            <a:ext cx="73088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对于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个不同的元素，先规定各元素之间有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4FC16F75-7783-96E3-A1AD-7146DB71A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017838"/>
            <a:ext cx="903605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一个标准次序（例如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个不同的自然数，可规定由小到</a:t>
            </a:r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08EEA38F-8161-6CF5-93D9-912956A49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671888"/>
            <a:ext cx="338455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大为标准次序），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FE8C0AD4-F296-3B49-FA02-6F0046A46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3689350"/>
            <a:ext cx="6227762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于是在这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个元素的任一排列中，当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23193D48-D948-7B87-C89B-E58E8B0A2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343400"/>
            <a:ext cx="8856663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某两个元素的先后次序与标准次序不同时，就说有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</a:t>
            </a: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644D7C46-EC50-FF45-1A7F-78F354FDC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018088"/>
            <a:ext cx="1439863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逆序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6154" name="Text Box 10">
            <a:extLst>
              <a:ext uri="{FF2B5EF4-FFF2-40B4-BE49-F238E27FC236}">
                <a16:creationId xmlns:a16="http://schemas.microsoft.com/office/drawing/2014/main" id="{A812EB21-A5B0-2664-8D92-0CD713D1F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029200"/>
            <a:ext cx="7812087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一个排列中所有逆序的总数叫做这个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排列的逆</a:t>
            </a:r>
          </a:p>
        </p:txBody>
      </p:sp>
      <p:sp>
        <p:nvSpPr>
          <p:cNvPr id="6155" name="Text Box 11">
            <a:extLst>
              <a:ext uri="{FF2B5EF4-FFF2-40B4-BE49-F238E27FC236}">
                <a16:creationId xmlns:a16="http://schemas.microsoft.com/office/drawing/2014/main" id="{812EC398-412A-086D-02CE-97FD48FA2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729288"/>
            <a:ext cx="1368425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序数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6158" name="Text Box 14">
            <a:extLst>
              <a:ext uri="{FF2B5EF4-FFF2-40B4-BE49-F238E27FC236}">
                <a16:creationId xmlns:a16="http://schemas.microsoft.com/office/drawing/2014/main" id="{87CE4532-28DE-3E18-E6F0-9451AD2FE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524000"/>
            <a:ext cx="16764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/>
      <p:bldP spid="6148" grpId="0" build="p" autoUpdateAnimBg="0"/>
      <p:bldP spid="6149" grpId="0" build="p" autoUpdateAnimBg="0" advAuto="0"/>
      <p:bldP spid="6150" grpId="0" build="p" autoUpdateAnimBg="0" advAuto="0"/>
      <p:bldP spid="6151" grpId="0" build="p" autoUpdateAnimBg="0"/>
      <p:bldP spid="6152" grpId="0" build="p" autoUpdateAnimBg="0" advAuto="0"/>
      <p:bldP spid="6153" grpId="0" build="p" autoUpdateAnimBg="0" advAuto="0"/>
      <p:bldP spid="6154" grpId="0" build="p" autoUpdateAnimBg="0"/>
      <p:bldP spid="6155" grpId="0" build="p" autoUpdateAnimBg="0" advAuto="0"/>
      <p:bldP spid="6158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E166F9-F051-F3F8-E97E-59F884A3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997200"/>
            <a:ext cx="83629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latin typeface="黑体" panose="02010609060101010101" pitchFamily="49" charset="-122"/>
              </a:rPr>
              <a:t>逆序数为奇数的排列叫做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奇排列</a:t>
            </a:r>
            <a:r>
              <a:rPr lang="en-US" altLang="zh-CN">
                <a:latin typeface="黑体" panose="02010609060101010101" pitchFamily="49" charset="-122"/>
              </a:rPr>
              <a:t>,</a:t>
            </a:r>
            <a:r>
              <a:rPr lang="zh-CN" altLang="en-US">
                <a:latin typeface="黑体" panose="02010609060101010101" pitchFamily="49" charset="-122"/>
              </a:rPr>
              <a:t>逆序数为偶</a:t>
            </a:r>
            <a:r>
              <a:rPr lang="zh-CN" altLang="en-US"/>
              <a:t>数的排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61CF58C-F1A6-AAF0-C44F-26DD5F9D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906463"/>
            <a:ext cx="8362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在一个 </a:t>
            </a:r>
            <a:r>
              <a:rPr lang="en-US" altLang="zh-CN" b="0" i="1"/>
              <a:t>n</a:t>
            </a:r>
            <a:r>
              <a:rPr lang="en-US" altLang="zh-CN">
                <a:latin typeface="黑体" panose="02010609060101010101" pitchFamily="49" charset="-122"/>
              </a:rPr>
              <a:t> </a:t>
            </a:r>
            <a:r>
              <a:rPr lang="zh-CN" altLang="en-US">
                <a:latin typeface="黑体" panose="02010609060101010101" pitchFamily="49" charset="-122"/>
              </a:rPr>
              <a:t>阶排列中，任何一个数对不是构成</a:t>
            </a:r>
            <a:r>
              <a:rPr lang="zh-CN" altLang="en-US"/>
              <a:t>逆序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99AB7C5C-B367-BDEA-08EF-5A5241796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592263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就是构成顺序．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B8C016C6-7AEC-5B77-FA00-C38A30A2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592263"/>
            <a:ext cx="6588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黑体" panose="02010609060101010101" pitchFamily="49" charset="-122"/>
              </a:rPr>
              <a:t>如果我们把顺序的个数称为顺</a:t>
            </a:r>
            <a:r>
              <a:rPr lang="zh-CN" altLang="en-US"/>
              <a:t>序数，则</a:t>
            </a: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C2081B26-5494-AFAC-CA43-CC8272C2D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300288"/>
            <a:ext cx="8567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一个 </a:t>
            </a:r>
            <a:r>
              <a:rPr lang="en-US" altLang="zh-CN" b="0" i="1"/>
              <a:t>n</a:t>
            </a:r>
            <a:r>
              <a:rPr lang="en-US" altLang="zh-CN">
                <a:latin typeface="黑体" panose="02010609060101010101" pitchFamily="49" charset="-122"/>
              </a:rPr>
              <a:t> </a:t>
            </a:r>
            <a:r>
              <a:rPr lang="zh-CN" altLang="en-US">
                <a:latin typeface="黑体" panose="02010609060101010101" pitchFamily="49" charset="-122"/>
              </a:rPr>
              <a:t>阶排列的顺序数与逆序数的和为 </a:t>
            </a:r>
            <a:r>
              <a:rPr lang="en-US" altLang="zh-CN" b="0" i="1"/>
              <a:t>n</a:t>
            </a:r>
            <a:r>
              <a:rPr lang="en-US" altLang="zh-CN"/>
              <a:t>(</a:t>
            </a:r>
            <a:r>
              <a:rPr lang="en-US" altLang="zh-CN" b="0" i="1"/>
              <a:t>n </a:t>
            </a:r>
            <a:r>
              <a:rPr lang="en-US" altLang="zh-CN"/>
              <a:t>–</a:t>
            </a:r>
            <a:r>
              <a:rPr lang="en-US" altLang="zh-CN" b="0"/>
              <a:t>1</a:t>
            </a:r>
            <a:r>
              <a:rPr lang="en-US" altLang="zh-CN"/>
              <a:t>)/</a:t>
            </a:r>
            <a:r>
              <a:rPr lang="en-US" altLang="zh-CN" b="0"/>
              <a:t>2 </a:t>
            </a:r>
            <a:r>
              <a:rPr lang="en-US" altLang="zh-CN"/>
              <a:t>.</a:t>
            </a: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D72B0304-B9CA-8F8F-3B18-647288620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644900"/>
            <a:ext cx="3455988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latin typeface="黑体" panose="02010609060101010101" pitchFamily="49" charset="-122"/>
              </a:rPr>
              <a:t>列叫做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偶排列</a:t>
            </a:r>
            <a:r>
              <a:rPr lang="zh-CN" altLang="en-US">
                <a:latin typeface="黑体" panose="02010609060101010101" pitchFamily="49" charset="-122"/>
              </a:rPr>
              <a:t>．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 autoUpdateAnimBg="0"/>
      <p:bldP spid="7171" grpId="0" build="p" autoUpdateAnimBg="0"/>
      <p:bldP spid="7172" grpId="0" build="p" autoUpdateAnimBg="0" advAuto="0"/>
      <p:bldP spid="7173" grpId="0" build="p" autoUpdateAnimBg="0"/>
      <p:bldP spid="7175" grpId="0" build="p" autoUpdateAnimBg="0" advAuto="0"/>
      <p:bldP spid="7177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0C0448C1-E246-8718-8CD9-0DB154FB4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519238"/>
            <a:ext cx="678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下面来讨论计算排列的逆序数的方法</a:t>
            </a:r>
            <a:r>
              <a:rPr lang="en-US" altLang="zh-CN"/>
              <a:t>.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C37CED0B-1713-7DCB-F504-4CFBAD84F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742950"/>
            <a:ext cx="24384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计算方法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37C4EA7D-4BE8-ED0E-DD24-944B49933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157413"/>
            <a:ext cx="8362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不失一般性，不妨设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个元素为 </a:t>
            </a:r>
            <a:r>
              <a:rPr lang="en-US" altLang="zh-CN" b="0"/>
              <a:t>1</a:t>
            </a:r>
            <a:r>
              <a:rPr lang="en-US" altLang="zh-CN"/>
              <a:t> </a:t>
            </a:r>
            <a:r>
              <a:rPr lang="zh-CN" altLang="en-US"/>
              <a:t>至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这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个自然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210D2ED1-DA25-2D3A-3BDE-707D04C8C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792413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数，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5D688907-3809-79F4-53BE-C3C777E00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811463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并规定由小到大为标准次序</a:t>
            </a:r>
            <a:r>
              <a:rPr lang="en-US" altLang="zh-CN"/>
              <a:t>.</a:t>
            </a:r>
          </a:p>
        </p:txBody>
      </p:sp>
      <p:sp>
        <p:nvSpPr>
          <p:cNvPr id="8200" name="Text Box 8">
            <a:extLst>
              <a:ext uri="{FF2B5EF4-FFF2-40B4-BE49-F238E27FC236}">
                <a16:creationId xmlns:a16="http://schemas.microsoft.com/office/drawing/2014/main" id="{63060C31-5AFD-33A0-9C2B-361ED2F34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2778125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设</a:t>
            </a:r>
          </a:p>
        </p:txBody>
      </p:sp>
      <p:graphicFrame>
        <p:nvGraphicFramePr>
          <p:cNvPr id="8201" name="Object 9">
            <a:extLst>
              <a:ext uri="{FF2B5EF4-FFF2-40B4-BE49-F238E27FC236}">
                <a16:creationId xmlns:a16="http://schemas.microsoft.com/office/drawing/2014/main" id="{5DF4FFE4-C276-85DC-B847-08DEB09BA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5613" y="3409950"/>
          <a:ext cx="159543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1200" imgH="228600" progId="Equation.3">
                  <p:embed/>
                </p:oleObj>
              </mc:Choice>
              <mc:Fallback>
                <p:oleObj name="Equation" r:id="rId2" imgW="7112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3" y="3409950"/>
                        <a:ext cx="159543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Rectangle 10">
            <a:extLst>
              <a:ext uri="{FF2B5EF4-FFF2-40B4-BE49-F238E27FC236}">
                <a16:creationId xmlns:a16="http://schemas.microsoft.com/office/drawing/2014/main" id="{38218448-8714-7C43-8E07-7B2DD03B7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110038"/>
            <a:ext cx="4806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为这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个自然数的一个排列，</a:t>
            </a:r>
          </a:p>
        </p:txBody>
      </p:sp>
      <p:sp>
        <p:nvSpPr>
          <p:cNvPr id="8203" name="Text Box 11">
            <a:extLst>
              <a:ext uri="{FF2B5EF4-FFF2-40B4-BE49-F238E27FC236}">
                <a16:creationId xmlns:a16="http://schemas.microsoft.com/office/drawing/2014/main" id="{D45BBE92-CB85-86D0-B795-6520B0868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05275"/>
            <a:ext cx="457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考虑元素 </a:t>
            </a:r>
            <a:r>
              <a:rPr lang="en-US" altLang="zh-CN" b="0" i="1"/>
              <a:t>p</a:t>
            </a:r>
            <a:r>
              <a:rPr lang="en-US" altLang="zh-CN" b="0" i="1" baseline="-25000"/>
              <a:t>i</a:t>
            </a:r>
            <a:r>
              <a:rPr lang="en-US" altLang="zh-CN"/>
              <a:t> (</a:t>
            </a:r>
            <a:r>
              <a:rPr lang="en-US" altLang="zh-CN" b="0" i="1"/>
              <a:t>i</a:t>
            </a:r>
            <a:r>
              <a:rPr lang="en-US" altLang="zh-CN"/>
              <a:t> </a:t>
            </a:r>
            <a:r>
              <a:rPr lang="en-US" altLang="zh-CN" b="0"/>
              <a:t>= 1</a:t>
            </a:r>
            <a:r>
              <a:rPr lang="en-US" altLang="zh-CN"/>
              <a:t>, </a:t>
            </a:r>
            <a:r>
              <a:rPr lang="en-US" altLang="zh-CN" b="0"/>
              <a:t>2</a:t>
            </a:r>
            <a:r>
              <a:rPr lang="en-US" altLang="zh-CN"/>
              <a:t>, ··· , </a:t>
            </a:r>
            <a:r>
              <a:rPr lang="en-US" altLang="zh-CN" b="0" i="1"/>
              <a:t>n</a:t>
            </a:r>
            <a:r>
              <a:rPr lang="en-US" altLang="zh-CN"/>
              <a:t>),</a:t>
            </a:r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5AE28098-5C04-2380-7890-B3B814400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705350"/>
            <a:ext cx="903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如果比</a:t>
            </a:r>
            <a:r>
              <a:rPr lang="zh-CN" altLang="en-US" b="0"/>
              <a:t> </a:t>
            </a:r>
            <a:r>
              <a:rPr lang="en-US" altLang="zh-CN" b="0" i="1"/>
              <a:t>p</a:t>
            </a:r>
            <a:r>
              <a:rPr lang="en-US" altLang="zh-CN" b="0" i="1" baseline="-25000"/>
              <a:t>i</a:t>
            </a:r>
            <a:r>
              <a:rPr lang="en-US" altLang="zh-CN" i="1" baseline="-25000"/>
              <a:t> </a:t>
            </a:r>
            <a:r>
              <a:rPr lang="zh-CN" altLang="en-US"/>
              <a:t>大的且排在 </a:t>
            </a:r>
            <a:r>
              <a:rPr lang="en-US" altLang="zh-CN" b="0" i="1"/>
              <a:t>p</a:t>
            </a:r>
            <a:r>
              <a:rPr lang="en-US" altLang="zh-CN" b="0" i="1" baseline="-25000"/>
              <a:t>i</a:t>
            </a:r>
            <a:r>
              <a:rPr lang="en-US" altLang="zh-CN" i="1" baseline="-25000"/>
              <a:t> </a:t>
            </a:r>
            <a:r>
              <a:rPr lang="zh-CN" altLang="en-US"/>
              <a:t>前面的元素有</a:t>
            </a:r>
            <a:r>
              <a:rPr lang="en-US" altLang="zh-CN" b="0" i="1"/>
              <a:t>t</a:t>
            </a:r>
            <a:r>
              <a:rPr lang="en-US" altLang="zh-CN" b="0" i="1" baseline="-25000"/>
              <a:t>i</a:t>
            </a:r>
            <a:r>
              <a:rPr lang="en-US" altLang="zh-CN" i="1"/>
              <a:t> </a:t>
            </a:r>
            <a:r>
              <a:rPr lang="zh-CN" altLang="en-US"/>
              <a:t>个，就说 </a:t>
            </a:r>
            <a:r>
              <a:rPr lang="en-US" altLang="zh-CN" b="0" i="1"/>
              <a:t>p</a:t>
            </a:r>
            <a:r>
              <a:rPr lang="en-US" altLang="zh-CN" b="0" i="1" baseline="-25000"/>
              <a:t>i</a:t>
            </a:r>
            <a:r>
              <a:rPr lang="en-US" altLang="zh-CN" b="0" i="1"/>
              <a:t> </a:t>
            </a:r>
            <a:r>
              <a:rPr lang="zh-CN" altLang="en-US"/>
              <a:t>这个</a:t>
            </a:r>
          </a:p>
        </p:txBody>
      </p:sp>
      <p:sp>
        <p:nvSpPr>
          <p:cNvPr id="8206" name="Text Box 14">
            <a:extLst>
              <a:ext uri="{FF2B5EF4-FFF2-40B4-BE49-F238E27FC236}">
                <a16:creationId xmlns:a16="http://schemas.microsoft.com/office/drawing/2014/main" id="{FDA56B35-28CC-416B-72C8-A080C08F7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357813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元素的逆序数是 </a:t>
            </a:r>
            <a:r>
              <a:rPr lang="en-US" altLang="zh-CN" b="0" i="1"/>
              <a:t>t</a:t>
            </a:r>
            <a:r>
              <a:rPr lang="en-US" altLang="zh-CN" b="0" i="1" baseline="-25000"/>
              <a:t>i</a:t>
            </a:r>
            <a:r>
              <a:rPr lang="en-US" altLang="zh-CN" b="0"/>
              <a:t> </a:t>
            </a:r>
            <a:r>
              <a:rPr lang="en-US" altLang="zh-CN"/>
              <a:t>.</a:t>
            </a:r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CC4698B2-69AD-AEBB-4B3E-0482F8BFB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3" y="5337175"/>
            <a:ext cx="5392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全体元素的逆序数之总和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  <p:bldP spid="8196" grpId="0" build="p" autoUpdateAnimBg="0"/>
      <p:bldP spid="8197" grpId="0" build="p" autoUpdateAnimBg="0"/>
      <p:bldP spid="8198" grpId="0" build="p" autoUpdateAnimBg="0" advAuto="0"/>
      <p:bldP spid="8199" grpId="0" build="p" autoUpdateAnimBg="0"/>
      <p:bldP spid="8200" grpId="0" build="p" autoUpdateAnimBg="0"/>
      <p:bldP spid="8202" grpId="0" build="p" autoUpdateAnimBg="0" advAuto="0"/>
      <p:bldP spid="8203" grpId="0" build="p" autoUpdateAnimBg="0"/>
      <p:bldP spid="8205" grpId="0" build="p" autoUpdateAnimBg="0"/>
      <p:bldP spid="8206" grpId="0" build="p" autoUpdateAnimBg="0" advAuto="0"/>
      <p:bldP spid="820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>
            <a:extLst>
              <a:ext uri="{FF2B5EF4-FFF2-40B4-BE49-F238E27FC236}">
                <a16:creationId xmlns:a16="http://schemas.microsoft.com/office/drawing/2014/main" id="{1C78C8EA-1D9B-3FA1-E2FF-D71A041AC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1725" y="590550"/>
          <a:ext cx="3790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8367" imgH="431613" progId="Equation.3">
                  <p:embed/>
                </p:oleObj>
              </mc:Choice>
              <mc:Fallback>
                <p:oleObj name="Equation" r:id="rId2" imgW="1688367" imgH="4316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590550"/>
                        <a:ext cx="379095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>
            <a:extLst>
              <a:ext uri="{FF2B5EF4-FFF2-40B4-BE49-F238E27FC236}">
                <a16:creationId xmlns:a16="http://schemas.microsoft.com/office/drawing/2014/main" id="{86360220-32CC-6BCA-7FE4-CAE05EA7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733550"/>
            <a:ext cx="480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即是这个排列的逆序数</a:t>
            </a:r>
            <a:r>
              <a:rPr lang="en-US" altLang="zh-CN"/>
              <a:t>.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C41E6189-2649-62EB-FF5B-310DFAE58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495550"/>
            <a:ext cx="2763838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例</a:t>
            </a:r>
            <a:r>
              <a:rPr lang="en-US" altLang="zh-CN" sz="32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>
                <a:latin typeface="黑体" panose="02010609060101010101" pitchFamily="49" charset="-122"/>
              </a:rPr>
              <a:t> </a:t>
            </a:r>
            <a:r>
              <a:rPr lang="zh-CN" altLang="en-US">
                <a:latin typeface="黑体" panose="02010609060101010101" pitchFamily="49" charset="-122"/>
              </a:rPr>
              <a:t>求排列</a:t>
            </a:r>
          </a:p>
        </p:txBody>
      </p:sp>
      <p:graphicFrame>
        <p:nvGraphicFramePr>
          <p:cNvPr id="10245" name="Object 5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CC92FA18-8AE0-5DFA-5F56-707744879C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517775"/>
          <a:ext cx="13525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18918" imgH="177723" progId="Equation.3">
                  <p:embed/>
                </p:oleObj>
              </mc:Choice>
              <mc:Fallback>
                <p:oleObj name="公式" r:id="rId4" imgW="418918" imgH="17772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517775"/>
                        <a:ext cx="1352550" cy="5683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>
            <a:extLst>
              <a:ext uri="{FF2B5EF4-FFF2-40B4-BE49-F238E27FC236}">
                <a16:creationId xmlns:a16="http://schemas.microsoft.com/office/drawing/2014/main" id="{D24910C8-A31F-D6CD-D6C8-60506C1E9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522538"/>
            <a:ext cx="252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黑体" panose="02010609060101010101" pitchFamily="49" charset="-122"/>
              </a:rPr>
              <a:t>的逆序数．</a:t>
            </a:r>
          </a:p>
        </p:txBody>
      </p:sp>
      <p:graphicFrame>
        <p:nvGraphicFramePr>
          <p:cNvPr id="10247" name="Object 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43DAE61-386D-F3CA-C320-1075867E0A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525" y="3298825"/>
          <a:ext cx="5048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6" imgW="4529305" imgH="3398522" progId="PowerPoint.Show.8">
                  <p:embed/>
                </p:oleObj>
              </mc:Choice>
              <mc:Fallback>
                <p:oleObj name="演示文稿" r:id="rId6" imgW="4529305" imgH="3398522" progId="PowerPoint.Show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22708" r="85434" b="69954"/>
                      <a:stretch>
                        <a:fillRect/>
                      </a:stretch>
                    </p:blipFill>
                    <p:spPr bwMode="auto">
                      <a:xfrm>
                        <a:off x="898525" y="3298825"/>
                        <a:ext cx="5048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8">
            <a:extLst>
              <a:ext uri="{FF2B5EF4-FFF2-40B4-BE49-F238E27FC236}">
                <a16:creationId xmlns:a16="http://schemas.microsoft.com/office/drawing/2014/main" id="{22212E00-8453-9974-86C5-EB499804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1947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C345AB07-F6EE-064C-8B4F-D28F9E17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187825"/>
            <a:ext cx="50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9229" name="Text Box 13">
            <a:hlinkClick r:id="rId9" action="ppaction://hlinkpres?slideindex=1&amp;slidetitle=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61809EE-DC71-FA63-E36E-2F403D68A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005263"/>
            <a:ext cx="2736850" cy="579437"/>
          </a:xfrm>
          <a:prstGeom prst="rect">
            <a:avLst/>
          </a:prstGeom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求逆序数模型</a:t>
            </a:r>
          </a:p>
        </p:txBody>
      </p:sp>
    </p:spTree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>
            <a:extLst>
              <a:ext uri="{FF2B5EF4-FFF2-40B4-BE49-F238E27FC236}">
                <a16:creationId xmlns:a16="http://schemas.microsoft.com/office/drawing/2014/main" id="{4D14A692-C597-03DD-7D5B-6E65D9AC8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741363"/>
            <a:ext cx="2422525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四、对换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CB3A39A-7090-B8A8-29D5-C4734A71B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4429125"/>
            <a:ext cx="1054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理． 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52B2DC98-77DE-FAD3-390A-667AF2D3B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1557338"/>
            <a:ext cx="8362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把一个排列中某两个数的位置互换，而其余的数不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FCDB72F8-00C2-0323-FACA-DBD2E8BA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224088"/>
            <a:ext cx="9010650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/>
              <a:t>动，就得到另一个排列，这样一个变换称为一个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对换</a:t>
            </a:r>
            <a:r>
              <a:rPr lang="zh-CN" altLang="en-US"/>
              <a:t>．</a:t>
            </a:r>
          </a:p>
        </p:txBody>
      </p:sp>
      <p:sp>
        <p:nvSpPr>
          <p:cNvPr id="12297" name="Rectangle 9">
            <a:extLst>
              <a:ext uri="{FF2B5EF4-FFF2-40B4-BE49-F238E27FC236}">
                <a16:creationId xmlns:a16="http://schemas.microsoft.com/office/drawing/2014/main" id="{DD5F25A0-FABB-9363-B505-81FB62D3B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997200"/>
            <a:ext cx="9010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例如，经过</a:t>
            </a:r>
            <a:r>
              <a:rPr lang="en-US" altLang="zh-CN"/>
              <a:t>1 , 2 </a:t>
            </a:r>
            <a:r>
              <a:rPr lang="zh-CN" altLang="en-US"/>
              <a:t>对换，排列</a:t>
            </a:r>
            <a:r>
              <a:rPr lang="en-US" altLang="zh-CN"/>
              <a:t>2431 </a:t>
            </a:r>
            <a:r>
              <a:rPr lang="zh-CN" altLang="en-US"/>
              <a:t>就变成了</a:t>
            </a:r>
            <a:r>
              <a:rPr lang="en-US" altLang="zh-CN"/>
              <a:t>1432</a:t>
            </a:r>
            <a:r>
              <a:rPr lang="zh-CN" altLang="en-US"/>
              <a:t>，排列 </a:t>
            </a:r>
          </a:p>
        </p:txBody>
      </p:sp>
      <p:sp>
        <p:nvSpPr>
          <p:cNvPr id="12298" name="Rectangle 10">
            <a:extLst>
              <a:ext uri="{FF2B5EF4-FFF2-40B4-BE49-F238E27FC236}">
                <a16:creationId xmlns:a16="http://schemas.microsoft.com/office/drawing/2014/main" id="{475D967C-C147-4DC1-E4DD-3A6DBE07B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3717925"/>
            <a:ext cx="5761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/>
              <a:t>2134 </a:t>
            </a:r>
            <a:r>
              <a:rPr lang="zh-CN" altLang="en-US"/>
              <a:t>就变成了 </a:t>
            </a:r>
            <a:r>
              <a:rPr lang="en-US" altLang="zh-CN"/>
              <a:t>1234</a:t>
            </a:r>
            <a:r>
              <a:rPr lang="zh-CN" altLang="en-US"/>
              <a:t>．</a:t>
            </a:r>
          </a:p>
        </p:txBody>
      </p:sp>
      <p:sp>
        <p:nvSpPr>
          <p:cNvPr id="12299" name="Rectangle 11">
            <a:extLst>
              <a:ext uri="{FF2B5EF4-FFF2-40B4-BE49-F238E27FC236}">
                <a16:creationId xmlns:a16="http://schemas.microsoft.com/office/drawing/2014/main" id="{07C338BF-0AC2-27F0-3243-09DF24883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3684588"/>
            <a:ext cx="5580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关于排列的奇偶性，有下面的定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build="p" autoUpdateAnimBg="0" advAuto="0"/>
      <p:bldP spid="12294" grpId="0" build="p" autoUpdateAnimBg="0"/>
      <p:bldP spid="12295" grpId="0" build="p" autoUpdateAnimBg="0" advAuto="0"/>
      <p:bldP spid="12297" grpId="0" build="p" autoUpdateAnimBg="0"/>
      <p:bldP spid="12298" grpId="0" build="p" autoUpdateAnimBg="0" advAuto="0"/>
      <p:bldP spid="12299" grpId="0" build="p" autoUpdateAnimBg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516</TotalTime>
  <Words>736</Words>
  <Application>Microsoft Office PowerPoint</Application>
  <PresentationFormat>全屏显示(4:3)</PresentationFormat>
  <Paragraphs>84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等线</vt:lpstr>
      <vt:lpstr>黑体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演示文稿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参考资料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59</cp:revision>
  <dcterms:created xsi:type="dcterms:W3CDTF">2007-02-06T02:29:02Z</dcterms:created>
  <dcterms:modified xsi:type="dcterms:W3CDTF">2022-10-14T01:13:32Z</dcterms:modified>
</cp:coreProperties>
</file>